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4"/>
  </p:handoutMasterIdLst>
  <p:sldIdLst>
    <p:sldId id="256" r:id="rId2"/>
    <p:sldId id="257" r:id="rId3"/>
    <p:sldId id="333" r:id="rId4"/>
    <p:sldId id="258" r:id="rId5"/>
    <p:sldId id="337" r:id="rId6"/>
    <p:sldId id="274" r:id="rId7"/>
    <p:sldId id="260" r:id="rId8"/>
    <p:sldId id="338" r:id="rId9"/>
    <p:sldId id="339" r:id="rId10"/>
    <p:sldId id="340" r:id="rId11"/>
    <p:sldId id="341" r:id="rId12"/>
    <p:sldId id="342" r:id="rId13"/>
    <p:sldId id="344" r:id="rId14"/>
    <p:sldId id="262" r:id="rId15"/>
    <p:sldId id="263" r:id="rId16"/>
    <p:sldId id="264" r:id="rId17"/>
    <p:sldId id="265" r:id="rId18"/>
    <p:sldId id="347" r:id="rId19"/>
    <p:sldId id="266" r:id="rId20"/>
    <p:sldId id="267" r:id="rId21"/>
    <p:sldId id="261" r:id="rId22"/>
    <p:sldId id="343" r:id="rId23"/>
    <p:sldId id="308" r:id="rId24"/>
    <p:sldId id="310" r:id="rId25"/>
    <p:sldId id="324" r:id="rId26"/>
    <p:sldId id="348" r:id="rId27"/>
    <p:sldId id="345" r:id="rId28"/>
    <p:sldId id="346" r:id="rId29"/>
    <p:sldId id="304" r:id="rId30"/>
    <p:sldId id="306" r:id="rId31"/>
    <p:sldId id="353" r:id="rId32"/>
    <p:sldId id="326" r:id="rId33"/>
    <p:sldId id="259" r:id="rId34"/>
    <p:sldId id="305" r:id="rId35"/>
    <p:sldId id="309" r:id="rId36"/>
    <p:sldId id="334" r:id="rId37"/>
    <p:sldId id="311" r:id="rId38"/>
    <p:sldId id="312" r:id="rId39"/>
    <p:sldId id="349" r:id="rId40"/>
    <p:sldId id="350" r:id="rId41"/>
    <p:sldId id="355" r:id="rId42"/>
    <p:sldId id="351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3" r:id="rId52"/>
    <p:sldId id="322" r:id="rId53"/>
    <p:sldId id="321" r:id="rId54"/>
    <p:sldId id="325" r:id="rId55"/>
    <p:sldId id="332" r:id="rId56"/>
    <p:sldId id="327" r:id="rId57"/>
    <p:sldId id="328" r:id="rId58"/>
    <p:sldId id="329" r:id="rId59"/>
    <p:sldId id="330" r:id="rId60"/>
    <p:sldId id="331" r:id="rId61"/>
    <p:sldId id="336" r:id="rId62"/>
    <p:sldId id="35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337"/>
            <p14:sldId id="274"/>
            <p14:sldId id="260"/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  <p14:sldId id="326"/>
            <p14:sldId id="259"/>
            <p14:sldId id="305"/>
            <p14:sldId id="309"/>
            <p14:sldId id="334"/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75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(bandwidth)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A moving window 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1048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685800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dirty="0"/>
              <a:t>They are insensitive to multi-modal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density curve &amp; boxplot,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676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shape add to the story of changes in center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572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0" y="457200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35" y="3336681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609600" y="3581400"/>
            <a:ext cx="413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{</a:t>
            </a:r>
            <a:r>
              <a:rPr lang="en-US" dirty="0" err="1"/>
              <a:t>ggdist</a:t>
            </a:r>
            <a:r>
              <a:rPr lang="en-US" dirty="0"/>
              <a:t>} makes it easy to combine two or more graphical representations –</a:t>
            </a:r>
          </a:p>
          <a:p>
            <a:r>
              <a:rPr lang="en-US" dirty="0"/>
              <a:t>          data + distribution + interval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810000" y="125300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*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statistical significance 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complement each other; no single measure serves all purposes”</a:t>
            </a:r>
          </a:p>
          <a:p>
            <a:r>
              <a:rPr lang="en-US" sz="2000" dirty="0"/>
              <a:t>“Controlling and accounting for uncertainty begins with the design of the study”</a:t>
            </a:r>
          </a:p>
          <a:p>
            <a:r>
              <a:rPr lang="en-US" sz="2000" dirty="0"/>
              <a:t>“The theoretical basis 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we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multiple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bins 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42595</TotalTime>
  <Words>3233</Words>
  <Application>Microsoft Office PowerPoint</Application>
  <PresentationFormat>On-screen Show (4:3)</PresentationFormat>
  <Paragraphs>471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Script MT Bold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*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187</cp:revision>
  <dcterms:created xsi:type="dcterms:W3CDTF">2017-10-14T20:35:56Z</dcterms:created>
  <dcterms:modified xsi:type="dcterms:W3CDTF">2022-03-22T18:13:54Z</dcterms:modified>
</cp:coreProperties>
</file>